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63" r:id="rId3"/>
    <p:sldId id="257" r:id="rId4"/>
    <p:sldId id="258" r:id="rId5"/>
    <p:sldId id="259" r:id="rId6"/>
    <p:sldId id="266" r:id="rId7"/>
    <p:sldId id="267" r:id="rId8"/>
    <p:sldId id="260" r:id="rId9"/>
    <p:sldId id="261" r:id="rId10"/>
    <p:sldId id="262" r:id="rId11"/>
    <p:sldId id="264" r:id="rId12"/>
    <p:sldId id="265" r:id="rId13"/>
    <p:sldId id="268" r:id="rId14"/>
    <p:sldId id="269"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00B199D6-708A-43E2-A782-E0070F58B469}">
          <p14:sldIdLst>
            <p14:sldId id="256"/>
            <p14:sldId id="263"/>
            <p14:sldId id="257"/>
            <p14:sldId id="258"/>
          </p14:sldIdLst>
        </p14:section>
        <p14:section name="Sezione senza titolo" id="{95448BCC-1613-4714-98DD-FAFF66BE75C4}">
          <p14:sldIdLst>
            <p14:sldId id="259"/>
            <p14:sldId id="266"/>
            <p14:sldId id="267"/>
            <p14:sldId id="260"/>
            <p14:sldId id="261"/>
            <p14:sldId id="262"/>
            <p14:sldId id="264"/>
            <p14:sldId id="265"/>
            <p14:sldId id="268"/>
            <p14:sldId id="26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09A0"/>
    <a:srgbClr val="FFFB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0C9AB584-2260-4D5E-9808-7F5247F6816C}"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BEAD88D-9991-41C5-AFA4-A7D13E1DBBB1}" type="slidenum">
              <a:rPr lang="it-IT" smtClean="0"/>
              <a:t>‹N›</a:t>
            </a:fld>
            <a:endParaRPr lang="it-IT"/>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0C9AB584-2260-4D5E-9808-7F5247F6816C}"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BEAD88D-9991-41C5-AFA4-A7D13E1DBBB1}"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0C9AB584-2260-4D5E-9808-7F5247F6816C}"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BEAD88D-9991-41C5-AFA4-A7D13E1DBBB1}"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0C9AB584-2260-4D5E-9808-7F5247F6816C}"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9BEAD88D-9991-41C5-AFA4-A7D13E1DBBB1}"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95" name="Title 94"/>
          <p:cNvSpPr>
            <a:spLocks noGrp="1"/>
          </p:cNvSpPr>
          <p:nvPr>
            <p:ph type="title"/>
          </p:nvPr>
        </p:nvSpPr>
        <p:spPr>
          <a:xfrm>
            <a:off x="457200" y="4463568"/>
            <a:ext cx="8305800" cy="1143000"/>
          </a:xfrm>
        </p:spPr>
        <p:txBody>
          <a:bodyPr/>
          <a:lstStyle/>
          <a:p>
            <a:r>
              <a:rPr lang="it-IT" smtClean="0"/>
              <a:t>Fare clic per modificare lo stile del titolo</a:t>
            </a:r>
            <a:endParaRPr lang="en-US"/>
          </a:p>
        </p:txBody>
      </p:sp>
      <p:sp>
        <p:nvSpPr>
          <p:cNvPr id="2" name="Date Placeholder 1"/>
          <p:cNvSpPr>
            <a:spLocks noGrp="1"/>
          </p:cNvSpPr>
          <p:nvPr>
            <p:ph type="dt" sz="half" idx="10"/>
          </p:nvPr>
        </p:nvSpPr>
        <p:spPr/>
        <p:txBody>
          <a:bodyPr/>
          <a:lstStyle/>
          <a:p>
            <a:fld id="{0C9AB584-2260-4D5E-9808-7F5247F6816C}" type="datetimeFigureOut">
              <a:rPr lang="it-IT" smtClean="0"/>
              <a:t>06/05/2014</a:t>
            </a:fld>
            <a:endParaRPr lang="it-IT"/>
          </a:p>
        </p:txBody>
      </p:sp>
      <p:sp>
        <p:nvSpPr>
          <p:cNvPr id="91" name="Footer Placeholder 90"/>
          <p:cNvSpPr>
            <a:spLocks noGrp="1"/>
          </p:cNvSpPr>
          <p:nvPr>
            <p:ph type="ftr" sz="quarter" idx="11"/>
          </p:nvPr>
        </p:nvSpPr>
        <p:spPr/>
        <p:txBody>
          <a:bodyPr/>
          <a:lstStyle/>
          <a:p>
            <a:endParaRPr lang="it-IT"/>
          </a:p>
        </p:txBody>
      </p:sp>
      <p:sp>
        <p:nvSpPr>
          <p:cNvPr id="92" name="Slide Number Placeholder 91"/>
          <p:cNvSpPr>
            <a:spLocks noGrp="1"/>
          </p:cNvSpPr>
          <p:nvPr>
            <p:ph type="sldNum" sz="quarter" idx="12"/>
          </p:nvPr>
        </p:nvSpPr>
        <p:spPr/>
        <p:txBody>
          <a:bodyPr/>
          <a:lstStyle/>
          <a:p>
            <a:fld id="{9BEAD88D-9991-41C5-AFA4-A7D13E1DBBB1}" type="slidenum">
              <a:rPr lang="it-IT" smtClean="0"/>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Date Placeholder 4"/>
          <p:cNvSpPr>
            <a:spLocks noGrp="1"/>
          </p:cNvSpPr>
          <p:nvPr>
            <p:ph type="dt" sz="half" idx="10"/>
          </p:nvPr>
        </p:nvSpPr>
        <p:spPr/>
        <p:txBody>
          <a:bodyPr/>
          <a:lstStyle/>
          <a:p>
            <a:fld id="{0C9AB584-2260-4D5E-9808-7F5247F6816C}"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BEAD88D-9991-41C5-AFA4-A7D13E1DBBB1}"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Date Placeholder 6"/>
          <p:cNvSpPr>
            <a:spLocks noGrp="1"/>
          </p:cNvSpPr>
          <p:nvPr>
            <p:ph type="dt" sz="half" idx="10"/>
          </p:nvPr>
        </p:nvSpPr>
        <p:spPr/>
        <p:txBody>
          <a:bodyPr/>
          <a:lstStyle/>
          <a:p>
            <a:fld id="{0C9AB584-2260-4D5E-9808-7F5247F6816C}" type="datetimeFigureOut">
              <a:rPr lang="it-IT" smtClean="0"/>
              <a:t>06/05/2014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9BEAD88D-9991-41C5-AFA4-A7D13E1DBBB1}"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0C9AB584-2260-4D5E-9808-7F5247F6816C}" type="datetimeFigureOut">
              <a:rPr lang="it-IT" smtClean="0"/>
              <a:t>06/05/2014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9BEAD88D-9991-41C5-AFA4-A7D13E1DBBB1}"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9AB584-2260-4D5E-9808-7F5247F6816C}" type="datetimeFigureOut">
              <a:rPr lang="it-IT" smtClean="0"/>
              <a:t>06/05/2014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9BEAD88D-9991-41C5-AFA4-A7D13E1DBBB1}"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0C9AB584-2260-4D5E-9808-7F5247F6816C}"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BEAD88D-9991-41C5-AFA4-A7D13E1DBBB1}" type="slidenum">
              <a:rPr lang="it-IT" smtClean="0"/>
              <a:t>‹N›</a:t>
            </a:fld>
            <a:endParaRPr lang="it-IT"/>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a:p>
        </p:txBody>
      </p:sp>
      <p:sp>
        <p:nvSpPr>
          <p:cNvPr id="5" name="Date Placeholder 4"/>
          <p:cNvSpPr>
            <a:spLocks noGrp="1"/>
          </p:cNvSpPr>
          <p:nvPr>
            <p:ph type="dt" sz="half" idx="10"/>
          </p:nvPr>
        </p:nvSpPr>
        <p:spPr/>
        <p:txBody>
          <a:bodyPr/>
          <a:lstStyle/>
          <a:p>
            <a:fld id="{0C9AB584-2260-4D5E-9808-7F5247F6816C}"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9BEAD88D-9991-41C5-AFA4-A7D13E1DBBB1}" type="slidenum">
              <a:rPr lang="it-IT" smtClean="0"/>
              <a:t>‹N›</a:t>
            </a:fld>
            <a:endParaRPr lang="it-IT"/>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0C9AB584-2260-4D5E-9808-7F5247F6816C}" type="datetimeFigureOut">
              <a:rPr lang="it-IT" smtClean="0"/>
              <a:t>06/05/2014</a:t>
            </a:fld>
            <a:endParaRPr lang="it-IT"/>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it-IT"/>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9BEAD88D-9991-41C5-AFA4-A7D13E1DBBB1}" type="slidenum">
              <a:rPr lang="it-IT" smtClean="0"/>
              <a:t>‹N›</a:t>
            </a:fld>
            <a:endParaRPr lang="it-IT"/>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47500">
              <a:schemeClr val="accent4">
                <a:lumMod val="50000"/>
              </a:schemeClr>
            </a:gs>
            <a:gs pos="0">
              <a:schemeClr val="bg2">
                <a:tint val="83000"/>
                <a:shade val="97000"/>
                <a:satMod val="230000"/>
              </a:schemeClr>
            </a:gs>
            <a:gs pos="100000">
              <a:schemeClr val="bg2">
                <a:shade val="35000"/>
                <a:satMod val="250000"/>
              </a:schemeClr>
            </a:gs>
          </a:gsLst>
          <a:path path="circle">
            <a:fillToRect l="15000" t="50000" r="85000" b="60000"/>
          </a:path>
        </a:gra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sz="2700" dirty="0" smtClean="0"/>
              <a:t>LA MIA RICERCA SU </a:t>
            </a:r>
            <a:br>
              <a:rPr lang="it-IT" sz="2700" dirty="0" smtClean="0"/>
            </a:br>
            <a:r>
              <a:rPr lang="it-IT" sz="4000" dirty="0" smtClean="0"/>
              <a:t>IL BATTISTERO DI SAN GIOVANNI</a:t>
            </a:r>
            <a:endParaRPr lang="it-IT" sz="4000" dirty="0"/>
          </a:p>
        </p:txBody>
      </p:sp>
      <p:sp>
        <p:nvSpPr>
          <p:cNvPr id="3" name="Sottotitolo 2"/>
          <p:cNvSpPr>
            <a:spLocks noGrp="1"/>
          </p:cNvSpPr>
          <p:nvPr>
            <p:ph type="subTitle" idx="1"/>
          </p:nvPr>
        </p:nvSpPr>
        <p:spPr/>
        <p:txBody>
          <a:bodyPr/>
          <a:lstStyle/>
          <a:p>
            <a:r>
              <a:rPr lang="it-IT" dirty="0" smtClean="0"/>
              <a:t>DI VITTORIA BARBATO 1i </a:t>
            </a:r>
          </a:p>
          <a:p>
            <a:r>
              <a:rPr lang="it-IT" dirty="0" smtClean="0"/>
              <a:t>03/05/2014</a:t>
            </a:r>
            <a:endParaRPr lang="it-IT" dirty="0"/>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19169" y="764704"/>
            <a:ext cx="3600400" cy="4798774"/>
          </a:xfrm>
          <a:prstGeom prst="rect">
            <a:avLst/>
          </a:prstGeom>
        </p:spPr>
      </p:pic>
    </p:spTree>
    <p:extLst>
      <p:ext uri="{BB962C8B-B14F-4D97-AF65-F5344CB8AC3E}">
        <p14:creationId xmlns:p14="http://schemas.microsoft.com/office/powerpoint/2010/main" val="15448819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260648"/>
            <a:ext cx="8229600" cy="5865515"/>
          </a:xfrm>
        </p:spPr>
        <p:txBody>
          <a:bodyPr/>
          <a:lstStyle/>
          <a:p>
            <a:pPr marL="0" indent="0">
              <a:buNone/>
            </a:pPr>
            <a:r>
              <a:rPr lang="it-IT" sz="2000" dirty="0" smtClean="0">
                <a:solidFill>
                  <a:schemeClr val="tx1"/>
                </a:solidFill>
              </a:rPr>
              <a:t>Corrispettivamente, sopra ad ogni colonna, se ne trova un’altra più piccola, costruita con l’ordine corinzio, che, insieme alle altre sette, sorregge la piccola cupola.</a:t>
            </a:r>
          </a:p>
          <a:p>
            <a:pPr marL="0" indent="0">
              <a:buNone/>
            </a:pPr>
            <a:r>
              <a:rPr lang="it-IT" dirty="0" smtClean="0">
                <a:solidFill>
                  <a:schemeClr val="tx1"/>
                </a:solidFill>
              </a:rPr>
              <a:t>•SUL PAVIMENTO</a:t>
            </a:r>
          </a:p>
          <a:p>
            <a:pPr marL="0" indent="0">
              <a:buNone/>
            </a:pPr>
            <a:r>
              <a:rPr lang="it-IT" sz="2000" dirty="0" smtClean="0">
                <a:solidFill>
                  <a:schemeClr val="tx1"/>
                </a:solidFill>
              </a:rPr>
              <a:t>Sul pavimento dell’aula della vasca si possono trovare otto condotti di metallo raffiguranti dei simboli cristiani(come il leone, la cicogna…)</a:t>
            </a:r>
            <a:endParaRPr lang="it-IT" sz="2000" dirty="0">
              <a:solidFill>
                <a:schemeClr val="tx1"/>
              </a:solidFill>
            </a:endParaRP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2564904"/>
            <a:ext cx="3960440" cy="3960440"/>
          </a:xfrm>
          <a:prstGeom prst="rect">
            <a:avLst/>
          </a:prstGeom>
        </p:spPr>
      </p:pic>
    </p:spTree>
    <p:extLst>
      <p:ext uri="{BB962C8B-B14F-4D97-AF65-F5344CB8AC3E}">
        <p14:creationId xmlns:p14="http://schemas.microsoft.com/office/powerpoint/2010/main" val="24748071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543" y="764704"/>
            <a:ext cx="7776864" cy="5807658"/>
          </a:xfrm>
          <a:prstGeom prst="rect">
            <a:avLst/>
          </a:prstGeom>
        </p:spPr>
      </p:pic>
      <p:sp>
        <p:nvSpPr>
          <p:cNvPr id="5" name="CasellaDiTesto 4"/>
          <p:cNvSpPr txBox="1"/>
          <p:nvPr/>
        </p:nvSpPr>
        <p:spPr>
          <a:xfrm>
            <a:off x="415768" y="56008"/>
            <a:ext cx="7200800" cy="769441"/>
          </a:xfrm>
          <a:prstGeom prst="rect">
            <a:avLst/>
          </a:prstGeom>
          <a:noFill/>
        </p:spPr>
        <p:txBody>
          <a:bodyPr wrap="square" rtlCol="0">
            <a:spAutoFit/>
          </a:bodyPr>
          <a:lstStyle/>
          <a:p>
            <a:pPr algn="ctr"/>
            <a:r>
              <a:rPr lang="it-IT" sz="4400" dirty="0" smtClean="0"/>
              <a:t>LA CUPOLA</a:t>
            </a:r>
            <a:endParaRPr lang="it-IT" sz="4400" dirty="0"/>
          </a:p>
        </p:txBody>
      </p:sp>
    </p:spTree>
    <p:extLst>
      <p:ext uri="{BB962C8B-B14F-4D97-AF65-F5344CB8AC3E}">
        <p14:creationId xmlns:p14="http://schemas.microsoft.com/office/powerpoint/2010/main" val="1238179756"/>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548680"/>
            <a:ext cx="8229600" cy="5577483"/>
          </a:xfrm>
        </p:spPr>
        <p:txBody>
          <a:bodyPr>
            <a:normAutofit/>
          </a:bodyPr>
          <a:lstStyle/>
          <a:p>
            <a:r>
              <a:rPr lang="it-IT" sz="2600" dirty="0" smtClean="0">
                <a:solidFill>
                  <a:schemeClr val="tx1"/>
                </a:solidFill>
              </a:rPr>
              <a:t>LA STANZA DOVE SI CELEBRA LA MESSA</a:t>
            </a:r>
          </a:p>
          <a:p>
            <a:pPr marL="0" indent="0">
              <a:buNone/>
            </a:pPr>
            <a:r>
              <a:rPr lang="it-IT" sz="2000" dirty="0" smtClean="0">
                <a:solidFill>
                  <a:schemeClr val="tx1"/>
                </a:solidFill>
              </a:rPr>
              <a:t>La messa si celebra in una stanza famosa per il quadro che raffigura la Madonna ed il Cristo. Ai lati di esso vi sono le raffigurazioni dei pontefici Giovanni IV (640-642) e Teodoro (642-649). Dietro alla parete dove è situato il quadro, si trova un’absidiola colma di mosaici raffiguranti il Cristo con dei santi.</a:t>
            </a:r>
            <a:endParaRPr lang="it-IT" sz="2000" dirty="0">
              <a:solidFill>
                <a:schemeClr val="tx1"/>
              </a:solidFill>
            </a:endParaRP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2564904"/>
            <a:ext cx="5293676" cy="3953504"/>
          </a:xfrm>
          <a:prstGeom prst="rect">
            <a:avLst/>
          </a:prstGeom>
        </p:spPr>
      </p:pic>
    </p:spTree>
    <p:extLst>
      <p:ext uri="{BB962C8B-B14F-4D97-AF65-F5344CB8AC3E}">
        <p14:creationId xmlns:p14="http://schemas.microsoft.com/office/powerpoint/2010/main" val="4251617044"/>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404664"/>
            <a:ext cx="8039537" cy="6003819"/>
          </a:xfrm>
          <a:prstGeom prst="rect">
            <a:avLst/>
          </a:prstGeom>
        </p:spPr>
      </p:pic>
    </p:spTree>
    <p:extLst>
      <p:ext uri="{BB962C8B-B14F-4D97-AF65-F5344CB8AC3E}">
        <p14:creationId xmlns:p14="http://schemas.microsoft.com/office/powerpoint/2010/main" val="362621830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313710"/>
            <a:ext cx="4496618" cy="6021288"/>
          </a:xfrm>
          <a:prstGeom prst="rect">
            <a:avLst/>
          </a:prstGeom>
        </p:spPr>
      </p:pic>
      <p:sp>
        <p:nvSpPr>
          <p:cNvPr id="3" name="CasellaDiTesto 2"/>
          <p:cNvSpPr txBox="1"/>
          <p:nvPr/>
        </p:nvSpPr>
        <p:spPr>
          <a:xfrm>
            <a:off x="4932040" y="620687"/>
            <a:ext cx="3589802" cy="2000548"/>
          </a:xfrm>
          <a:prstGeom prst="rect">
            <a:avLst/>
          </a:prstGeom>
          <a:noFill/>
        </p:spPr>
        <p:txBody>
          <a:bodyPr wrap="square" rtlCol="0">
            <a:spAutoFit/>
          </a:bodyPr>
          <a:lstStyle/>
          <a:p>
            <a:r>
              <a:rPr lang="it-IT" sz="4400" dirty="0" smtClean="0"/>
              <a:t>LE MIE FONTI:</a:t>
            </a:r>
          </a:p>
          <a:p>
            <a:r>
              <a:rPr lang="it-IT" sz="2000" dirty="0" smtClean="0"/>
              <a:t>•http://www.battisterolateranense.it/index.html</a:t>
            </a:r>
          </a:p>
          <a:p>
            <a:r>
              <a:rPr lang="it-IT" sz="2000" dirty="0" smtClean="0"/>
              <a:t>•http://it.wikipedia.org/</a:t>
            </a:r>
            <a:r>
              <a:rPr lang="it-IT" sz="2000" dirty="0" err="1" smtClean="0"/>
              <a:t>wiki</a:t>
            </a:r>
            <a:r>
              <a:rPr lang="it-IT" sz="2000" dirty="0" smtClean="0"/>
              <a:t>/</a:t>
            </a:r>
            <a:r>
              <a:rPr lang="it-IT" sz="2000" dirty="0" err="1" smtClean="0"/>
              <a:t>Battistero_lateranense</a:t>
            </a:r>
            <a:endParaRPr lang="it-IT" sz="2000" dirty="0"/>
          </a:p>
        </p:txBody>
      </p:sp>
    </p:spTree>
    <p:extLst>
      <p:ext uri="{BB962C8B-B14F-4D97-AF65-F5344CB8AC3E}">
        <p14:creationId xmlns:p14="http://schemas.microsoft.com/office/powerpoint/2010/main" val="169179198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404664"/>
            <a:ext cx="7991830" cy="5999287"/>
          </a:xfrm>
        </p:spPr>
      </p:pic>
    </p:spTree>
    <p:extLst>
      <p:ext uri="{BB962C8B-B14F-4D97-AF65-F5344CB8AC3E}">
        <p14:creationId xmlns:p14="http://schemas.microsoft.com/office/powerpoint/2010/main" val="1171973981"/>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Segnaposto contenuto 1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23528" y="1052106"/>
            <a:ext cx="8405812" cy="5434013"/>
          </a:xfrm>
        </p:spPr>
      </p:pic>
      <p:sp>
        <p:nvSpPr>
          <p:cNvPr id="15" name="CasellaDiTesto 14"/>
          <p:cNvSpPr txBox="1"/>
          <p:nvPr/>
        </p:nvSpPr>
        <p:spPr>
          <a:xfrm>
            <a:off x="5419206" y="2180764"/>
            <a:ext cx="998758" cy="600164"/>
          </a:xfrm>
          <a:prstGeom prst="rect">
            <a:avLst/>
          </a:prstGeom>
          <a:noFill/>
        </p:spPr>
        <p:txBody>
          <a:bodyPr wrap="square" rtlCol="0">
            <a:spAutoFit/>
          </a:bodyPr>
          <a:lstStyle/>
          <a:p>
            <a:r>
              <a:rPr lang="it-IT" sz="1100" dirty="0" smtClean="0">
                <a:solidFill>
                  <a:schemeClr val="bg1"/>
                </a:solidFill>
              </a:rPr>
              <a:t>Basilica di </a:t>
            </a:r>
          </a:p>
          <a:p>
            <a:r>
              <a:rPr lang="it-IT" sz="1100" dirty="0" smtClean="0">
                <a:solidFill>
                  <a:schemeClr val="bg1"/>
                </a:solidFill>
              </a:rPr>
              <a:t>San Giovanni in Lateranense</a:t>
            </a:r>
            <a:endParaRPr lang="it-IT" sz="1100" dirty="0">
              <a:solidFill>
                <a:schemeClr val="bg1"/>
              </a:solidFill>
            </a:endParaRPr>
          </a:p>
        </p:txBody>
      </p:sp>
      <p:cxnSp>
        <p:nvCxnSpPr>
          <p:cNvPr id="19" name="Connettore 2 18"/>
          <p:cNvCxnSpPr/>
          <p:nvPr/>
        </p:nvCxnSpPr>
        <p:spPr>
          <a:xfrm flipH="1">
            <a:off x="4690500" y="2654891"/>
            <a:ext cx="792088" cy="84611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2267744" y="2758135"/>
            <a:ext cx="1008112" cy="430887"/>
          </a:xfrm>
          <a:prstGeom prst="rect">
            <a:avLst/>
          </a:prstGeom>
          <a:noFill/>
        </p:spPr>
        <p:txBody>
          <a:bodyPr wrap="square" rtlCol="0">
            <a:spAutoFit/>
          </a:bodyPr>
          <a:lstStyle/>
          <a:p>
            <a:r>
              <a:rPr lang="it-IT" sz="1100" dirty="0" smtClean="0">
                <a:solidFill>
                  <a:schemeClr val="bg1"/>
                </a:solidFill>
              </a:rPr>
              <a:t>Battistero di</a:t>
            </a:r>
          </a:p>
          <a:p>
            <a:r>
              <a:rPr lang="it-IT" sz="1100" dirty="0" smtClean="0">
                <a:solidFill>
                  <a:schemeClr val="bg1"/>
                </a:solidFill>
              </a:rPr>
              <a:t>San Giovanni</a:t>
            </a:r>
            <a:endParaRPr lang="it-IT" sz="1100" dirty="0">
              <a:solidFill>
                <a:schemeClr val="bg1"/>
              </a:solidFill>
            </a:endParaRPr>
          </a:p>
        </p:txBody>
      </p:sp>
      <p:cxnSp>
        <p:nvCxnSpPr>
          <p:cNvPr id="24" name="Connettore 2 23"/>
          <p:cNvCxnSpPr/>
          <p:nvPr/>
        </p:nvCxnSpPr>
        <p:spPr>
          <a:xfrm>
            <a:off x="3203848" y="3019745"/>
            <a:ext cx="1152128" cy="481263"/>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1066666" y="260648"/>
            <a:ext cx="6768752" cy="769441"/>
          </a:xfrm>
          <a:prstGeom prst="rect">
            <a:avLst/>
          </a:prstGeom>
          <a:noFill/>
        </p:spPr>
        <p:txBody>
          <a:bodyPr wrap="square" rtlCol="0">
            <a:spAutoFit/>
          </a:bodyPr>
          <a:lstStyle/>
          <a:p>
            <a:pPr algn="ctr"/>
            <a:r>
              <a:rPr lang="it-IT" sz="4400" dirty="0" smtClean="0"/>
              <a:t>DOVE SI TROVA?</a:t>
            </a:r>
            <a:endParaRPr lang="it-IT" sz="4400" dirty="0"/>
          </a:p>
        </p:txBody>
      </p:sp>
      <p:sp>
        <p:nvSpPr>
          <p:cNvPr id="2" name="CasellaDiTesto 1"/>
          <p:cNvSpPr txBox="1"/>
          <p:nvPr/>
        </p:nvSpPr>
        <p:spPr>
          <a:xfrm>
            <a:off x="467544" y="1340768"/>
            <a:ext cx="3024336" cy="646331"/>
          </a:xfrm>
          <a:prstGeom prst="rect">
            <a:avLst/>
          </a:prstGeom>
          <a:noFill/>
        </p:spPr>
        <p:txBody>
          <a:bodyPr wrap="square" rtlCol="0">
            <a:spAutoFit/>
          </a:bodyPr>
          <a:lstStyle/>
          <a:p>
            <a:r>
              <a:rPr lang="it-IT" b="1" dirty="0" smtClean="0">
                <a:solidFill>
                  <a:srgbClr val="FF0000"/>
                </a:solidFill>
              </a:rPr>
              <a:t>ROMA, Piazza San Giovanni in Laterano</a:t>
            </a:r>
            <a:endParaRPr lang="it-IT" b="1" dirty="0">
              <a:solidFill>
                <a:srgbClr val="FF0000"/>
              </a:solidFill>
            </a:endParaRPr>
          </a:p>
        </p:txBody>
      </p:sp>
    </p:spTree>
    <p:extLst>
      <p:ext uri="{BB962C8B-B14F-4D97-AF65-F5344CB8AC3E}">
        <p14:creationId xmlns:p14="http://schemas.microsoft.com/office/powerpoint/2010/main" val="4199838251"/>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p:cNvPicPr>
            <a:picLocks noGrp="1" noChangeAspect="1"/>
          </p:cNvPicPr>
          <p:nvPr>
            <p:ph idx="1"/>
          </p:nvPr>
        </p:nvPicPr>
        <p:blipFill rotWithShape="1">
          <a:blip r:embed="rId2">
            <a:extLst>
              <a:ext uri="{28A0092B-C50C-407E-A947-70E740481C1C}">
                <a14:useLocalDpi xmlns:a14="http://schemas.microsoft.com/office/drawing/2010/main" val="0"/>
              </a:ext>
            </a:extLst>
          </a:blip>
          <a:srcRect l="12186" t="-181" r="-12517" b="6102"/>
          <a:stretch/>
        </p:blipFill>
        <p:spPr>
          <a:xfrm>
            <a:off x="2267744" y="332656"/>
            <a:ext cx="5184576" cy="6270974"/>
          </a:xfrm>
        </p:spPr>
      </p:pic>
      <p:sp>
        <p:nvSpPr>
          <p:cNvPr id="51" name="Ovale 50"/>
          <p:cNvSpPr/>
          <p:nvPr/>
        </p:nvSpPr>
        <p:spPr>
          <a:xfrm>
            <a:off x="4067944" y="2333202"/>
            <a:ext cx="1728192" cy="1671862"/>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p:cNvSpPr txBox="1"/>
          <p:nvPr/>
        </p:nvSpPr>
        <p:spPr>
          <a:xfrm>
            <a:off x="6985955" y="4581128"/>
            <a:ext cx="1656184" cy="307777"/>
          </a:xfrm>
          <a:prstGeom prst="rect">
            <a:avLst/>
          </a:prstGeom>
          <a:noFill/>
        </p:spPr>
        <p:txBody>
          <a:bodyPr wrap="square" rtlCol="0">
            <a:spAutoFit/>
          </a:bodyPr>
          <a:lstStyle/>
          <a:p>
            <a:r>
              <a:rPr lang="it-IT" sz="1400" dirty="0" smtClean="0">
                <a:solidFill>
                  <a:srgbClr val="C00000"/>
                </a:solidFill>
              </a:rPr>
              <a:t>Presbiteri</a:t>
            </a:r>
            <a:endParaRPr lang="it-IT" sz="1400" dirty="0">
              <a:solidFill>
                <a:srgbClr val="C00000"/>
              </a:solidFill>
            </a:endParaRPr>
          </a:p>
        </p:txBody>
      </p:sp>
      <p:sp>
        <p:nvSpPr>
          <p:cNvPr id="10" name="CasellaDiTesto 9"/>
          <p:cNvSpPr txBox="1"/>
          <p:nvPr/>
        </p:nvSpPr>
        <p:spPr>
          <a:xfrm>
            <a:off x="136598" y="116632"/>
            <a:ext cx="1987129" cy="1384995"/>
          </a:xfrm>
          <a:prstGeom prst="rect">
            <a:avLst/>
          </a:prstGeom>
          <a:noFill/>
        </p:spPr>
        <p:txBody>
          <a:bodyPr wrap="square" rtlCol="0">
            <a:spAutoFit/>
          </a:bodyPr>
          <a:lstStyle/>
          <a:p>
            <a:r>
              <a:rPr lang="it-IT" sz="2800" dirty="0" smtClean="0"/>
              <a:t>LA PIANTA DEL BATTISTERO</a:t>
            </a:r>
            <a:endParaRPr lang="it-IT" sz="2800" dirty="0"/>
          </a:p>
        </p:txBody>
      </p:sp>
      <p:cxnSp>
        <p:nvCxnSpPr>
          <p:cNvPr id="12" name="Connettore 2 11"/>
          <p:cNvCxnSpPr>
            <a:stCxn id="9" idx="1"/>
          </p:cNvCxnSpPr>
          <p:nvPr/>
        </p:nvCxnSpPr>
        <p:spPr>
          <a:xfrm flipH="1" flipV="1">
            <a:off x="5185755" y="4581128"/>
            <a:ext cx="1800200" cy="153889"/>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Rettangolo 12"/>
          <p:cNvSpPr/>
          <p:nvPr/>
        </p:nvSpPr>
        <p:spPr>
          <a:xfrm>
            <a:off x="4355976" y="4293096"/>
            <a:ext cx="1152128" cy="172819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p:cNvSpPr txBox="1"/>
          <p:nvPr/>
        </p:nvSpPr>
        <p:spPr>
          <a:xfrm>
            <a:off x="395536" y="1916832"/>
            <a:ext cx="1440160" cy="307777"/>
          </a:xfrm>
          <a:prstGeom prst="rect">
            <a:avLst/>
          </a:prstGeom>
          <a:noFill/>
        </p:spPr>
        <p:txBody>
          <a:bodyPr wrap="square" rtlCol="0">
            <a:spAutoFit/>
          </a:bodyPr>
          <a:lstStyle/>
          <a:p>
            <a:r>
              <a:rPr lang="it-IT" sz="1400" dirty="0" smtClean="0">
                <a:solidFill>
                  <a:srgbClr val="00B050"/>
                </a:solidFill>
              </a:rPr>
              <a:t>Absidiole</a:t>
            </a:r>
            <a:endParaRPr lang="it-IT" sz="1400" dirty="0">
              <a:solidFill>
                <a:srgbClr val="00B050"/>
              </a:solidFill>
            </a:endParaRPr>
          </a:p>
        </p:txBody>
      </p:sp>
      <p:cxnSp>
        <p:nvCxnSpPr>
          <p:cNvPr id="16" name="Connettore 2 15"/>
          <p:cNvCxnSpPr/>
          <p:nvPr/>
        </p:nvCxnSpPr>
        <p:spPr>
          <a:xfrm>
            <a:off x="1259632" y="2101498"/>
            <a:ext cx="2016224" cy="184666"/>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a:off x="1259632" y="2101498"/>
            <a:ext cx="2016224" cy="1903566"/>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a:off x="1259632" y="2101498"/>
            <a:ext cx="2232248" cy="391979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1" name="Rettangolo 20"/>
          <p:cNvSpPr/>
          <p:nvPr/>
        </p:nvSpPr>
        <p:spPr>
          <a:xfrm>
            <a:off x="2915816" y="2101499"/>
            <a:ext cx="792088" cy="46340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p:cNvSpPr/>
          <p:nvPr/>
        </p:nvSpPr>
        <p:spPr>
          <a:xfrm>
            <a:off x="2915816" y="3789040"/>
            <a:ext cx="792088" cy="50405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p:cNvSpPr/>
          <p:nvPr/>
        </p:nvSpPr>
        <p:spPr>
          <a:xfrm>
            <a:off x="3311860" y="5949280"/>
            <a:ext cx="756084" cy="576064"/>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p:cNvSpPr txBox="1"/>
          <p:nvPr/>
        </p:nvSpPr>
        <p:spPr>
          <a:xfrm>
            <a:off x="395536" y="5445224"/>
            <a:ext cx="1440160" cy="307777"/>
          </a:xfrm>
          <a:prstGeom prst="rect">
            <a:avLst/>
          </a:prstGeom>
          <a:noFill/>
        </p:spPr>
        <p:txBody>
          <a:bodyPr wrap="square" rtlCol="0">
            <a:spAutoFit/>
          </a:bodyPr>
          <a:lstStyle/>
          <a:p>
            <a:r>
              <a:rPr lang="it-IT" sz="1400" dirty="0" smtClean="0">
                <a:solidFill>
                  <a:srgbClr val="002060"/>
                </a:solidFill>
              </a:rPr>
              <a:t>Altare</a:t>
            </a:r>
            <a:endParaRPr lang="it-IT" sz="1400" dirty="0">
              <a:solidFill>
                <a:srgbClr val="002060"/>
              </a:solidFill>
            </a:endParaRPr>
          </a:p>
        </p:txBody>
      </p:sp>
      <p:cxnSp>
        <p:nvCxnSpPr>
          <p:cNvPr id="26" name="Connettore 2 25"/>
          <p:cNvCxnSpPr/>
          <p:nvPr/>
        </p:nvCxnSpPr>
        <p:spPr>
          <a:xfrm>
            <a:off x="1043608" y="5599112"/>
            <a:ext cx="2520280" cy="206152"/>
          </a:xfrm>
          <a:prstGeom prst="straightConnector1">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27" name="Rettangolo 26"/>
          <p:cNvSpPr/>
          <p:nvPr/>
        </p:nvSpPr>
        <p:spPr>
          <a:xfrm>
            <a:off x="3491880" y="5702189"/>
            <a:ext cx="360040" cy="175084"/>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2" name="Connettore 4 31"/>
          <p:cNvCxnSpPr/>
          <p:nvPr/>
        </p:nvCxnSpPr>
        <p:spPr>
          <a:xfrm>
            <a:off x="3563888" y="5517232"/>
            <a:ext cx="792088" cy="184956"/>
          </a:xfrm>
          <a:prstGeom prst="bentConnector3">
            <a:avLst>
              <a:gd name="adj1" fmla="val 55445"/>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4" name="Connettore 4 33"/>
          <p:cNvCxnSpPr/>
          <p:nvPr/>
        </p:nvCxnSpPr>
        <p:spPr>
          <a:xfrm rot="10800000" flipV="1">
            <a:off x="2987824" y="5517231"/>
            <a:ext cx="576064" cy="184957"/>
          </a:xfrm>
          <a:prstGeom prst="bentConnector3">
            <a:avLst>
              <a:gd name="adj1" fmla="val 42513"/>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388627" y="4972526"/>
            <a:ext cx="1296144" cy="307777"/>
          </a:xfrm>
          <a:prstGeom prst="rect">
            <a:avLst/>
          </a:prstGeom>
          <a:noFill/>
          <a:ln>
            <a:noFill/>
          </a:ln>
        </p:spPr>
        <p:txBody>
          <a:bodyPr wrap="square" rtlCol="0">
            <a:spAutoFit/>
          </a:bodyPr>
          <a:lstStyle/>
          <a:p>
            <a:r>
              <a:rPr lang="it-IT" sz="1400" dirty="0" smtClean="0">
                <a:solidFill>
                  <a:srgbClr val="7030A0"/>
                </a:solidFill>
              </a:rPr>
              <a:t>Ciborio</a:t>
            </a:r>
            <a:endParaRPr lang="it-IT" sz="1400" dirty="0">
              <a:solidFill>
                <a:srgbClr val="7030A0"/>
              </a:solidFill>
            </a:endParaRPr>
          </a:p>
        </p:txBody>
      </p:sp>
      <p:cxnSp>
        <p:nvCxnSpPr>
          <p:cNvPr id="40" name="Connettore 2 39"/>
          <p:cNvCxnSpPr/>
          <p:nvPr/>
        </p:nvCxnSpPr>
        <p:spPr>
          <a:xfrm>
            <a:off x="1115616" y="5126414"/>
            <a:ext cx="2376264" cy="472698"/>
          </a:xfrm>
          <a:prstGeom prst="straightConnector1">
            <a:avLst/>
          </a:prstGeom>
          <a:ln>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41" name="Rettangolo 40"/>
          <p:cNvSpPr/>
          <p:nvPr/>
        </p:nvSpPr>
        <p:spPr>
          <a:xfrm>
            <a:off x="3419872" y="6057292"/>
            <a:ext cx="540060"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5" name="Connettore 2 44"/>
          <p:cNvCxnSpPr/>
          <p:nvPr/>
        </p:nvCxnSpPr>
        <p:spPr>
          <a:xfrm flipH="1">
            <a:off x="3707904" y="4735016"/>
            <a:ext cx="3278051" cy="14302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6" name="Ovale 45"/>
          <p:cNvSpPr/>
          <p:nvPr/>
        </p:nvSpPr>
        <p:spPr>
          <a:xfrm>
            <a:off x="4211960" y="2492897"/>
            <a:ext cx="1440160" cy="1368152"/>
          </a:xfrm>
          <a:prstGeom prst="ellipse">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Ovale 46"/>
          <p:cNvSpPr/>
          <p:nvPr/>
        </p:nvSpPr>
        <p:spPr>
          <a:xfrm>
            <a:off x="4427984" y="2708920"/>
            <a:ext cx="1008112" cy="936104"/>
          </a:xfrm>
          <a:prstGeom prst="ellipse">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CasellaDiTesto 47"/>
          <p:cNvSpPr txBox="1"/>
          <p:nvPr/>
        </p:nvSpPr>
        <p:spPr>
          <a:xfrm>
            <a:off x="6985955" y="1988840"/>
            <a:ext cx="1656184" cy="307777"/>
          </a:xfrm>
          <a:prstGeom prst="rect">
            <a:avLst/>
          </a:prstGeom>
          <a:noFill/>
        </p:spPr>
        <p:txBody>
          <a:bodyPr wrap="square" rtlCol="0">
            <a:spAutoFit/>
          </a:bodyPr>
          <a:lstStyle/>
          <a:p>
            <a:r>
              <a:rPr lang="it-IT" sz="1400" dirty="0" smtClean="0">
                <a:solidFill>
                  <a:schemeClr val="bg2">
                    <a:lumMod val="75000"/>
                    <a:lumOff val="25000"/>
                  </a:schemeClr>
                </a:solidFill>
              </a:rPr>
              <a:t>Colonnato</a:t>
            </a:r>
            <a:endParaRPr lang="it-IT" sz="1400" dirty="0">
              <a:solidFill>
                <a:schemeClr val="bg2">
                  <a:lumMod val="75000"/>
                  <a:lumOff val="25000"/>
                </a:schemeClr>
              </a:solidFill>
            </a:endParaRPr>
          </a:p>
        </p:txBody>
      </p:sp>
      <p:cxnSp>
        <p:nvCxnSpPr>
          <p:cNvPr id="50" name="Connettore 2 49"/>
          <p:cNvCxnSpPr>
            <a:stCxn id="48" idx="1"/>
          </p:cNvCxnSpPr>
          <p:nvPr/>
        </p:nvCxnSpPr>
        <p:spPr>
          <a:xfrm flipH="1">
            <a:off x="5508104" y="2142729"/>
            <a:ext cx="1477851" cy="1034243"/>
          </a:xfrm>
          <a:prstGeom prst="straightConnector1">
            <a:avLst/>
          </a:prstGeom>
          <a:ln>
            <a:solidFill>
              <a:schemeClr val="bg2">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52" name="CasellaDiTesto 51"/>
          <p:cNvSpPr txBox="1"/>
          <p:nvPr/>
        </p:nvSpPr>
        <p:spPr>
          <a:xfrm>
            <a:off x="6985955" y="3178038"/>
            <a:ext cx="1152128" cy="307777"/>
          </a:xfrm>
          <a:prstGeom prst="rect">
            <a:avLst/>
          </a:prstGeom>
          <a:noFill/>
        </p:spPr>
        <p:txBody>
          <a:bodyPr wrap="square" rtlCol="0">
            <a:spAutoFit/>
          </a:bodyPr>
          <a:lstStyle/>
          <a:p>
            <a:r>
              <a:rPr lang="it-IT" sz="1400" dirty="0" smtClean="0">
                <a:solidFill>
                  <a:schemeClr val="accent5"/>
                </a:solidFill>
              </a:rPr>
              <a:t>Cupola</a:t>
            </a:r>
            <a:endParaRPr lang="it-IT" sz="1400" dirty="0">
              <a:solidFill>
                <a:schemeClr val="accent5"/>
              </a:solidFill>
            </a:endParaRPr>
          </a:p>
        </p:txBody>
      </p:sp>
      <p:cxnSp>
        <p:nvCxnSpPr>
          <p:cNvPr id="56" name="Connettore 2 55"/>
          <p:cNvCxnSpPr/>
          <p:nvPr/>
        </p:nvCxnSpPr>
        <p:spPr>
          <a:xfrm flipH="1">
            <a:off x="5652120" y="3331926"/>
            <a:ext cx="1224136" cy="153889"/>
          </a:xfrm>
          <a:prstGeom prst="straightConnector1">
            <a:avLst/>
          </a:prstGeom>
          <a:ln>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57" name="Rettangolo 56"/>
          <p:cNvSpPr/>
          <p:nvPr/>
        </p:nvSpPr>
        <p:spPr>
          <a:xfrm>
            <a:off x="4824028" y="3019605"/>
            <a:ext cx="216024" cy="278645"/>
          </a:xfrm>
          <a:prstGeom prst="rect">
            <a:avLst/>
          </a:prstGeom>
          <a:noFill/>
          <a:ln>
            <a:solidFill>
              <a:srgbClr val="C309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CasellaDiTesto 57"/>
          <p:cNvSpPr txBox="1"/>
          <p:nvPr/>
        </p:nvSpPr>
        <p:spPr>
          <a:xfrm>
            <a:off x="6985955" y="1309410"/>
            <a:ext cx="1152128" cy="523220"/>
          </a:xfrm>
          <a:prstGeom prst="rect">
            <a:avLst/>
          </a:prstGeom>
          <a:noFill/>
          <a:ln>
            <a:noFill/>
          </a:ln>
        </p:spPr>
        <p:txBody>
          <a:bodyPr wrap="square" rtlCol="0">
            <a:spAutoFit/>
          </a:bodyPr>
          <a:lstStyle/>
          <a:p>
            <a:r>
              <a:rPr lang="it-IT" sz="1400" dirty="0" smtClean="0">
                <a:solidFill>
                  <a:srgbClr val="C309A0"/>
                </a:solidFill>
              </a:rPr>
              <a:t>Vasca Battesimale</a:t>
            </a:r>
            <a:endParaRPr lang="it-IT" sz="1400" dirty="0">
              <a:solidFill>
                <a:srgbClr val="C309A0"/>
              </a:solidFill>
            </a:endParaRPr>
          </a:p>
        </p:txBody>
      </p:sp>
      <p:cxnSp>
        <p:nvCxnSpPr>
          <p:cNvPr id="60" name="Connettore 2 59"/>
          <p:cNvCxnSpPr/>
          <p:nvPr/>
        </p:nvCxnSpPr>
        <p:spPr>
          <a:xfrm flipH="1">
            <a:off x="4932040" y="1463298"/>
            <a:ext cx="2053915" cy="1695629"/>
          </a:xfrm>
          <a:prstGeom prst="straightConnector1">
            <a:avLst/>
          </a:prstGeom>
          <a:ln>
            <a:solidFill>
              <a:srgbClr val="C309A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6029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60648"/>
            <a:ext cx="8229600" cy="1008112"/>
          </a:xfrm>
        </p:spPr>
        <p:txBody>
          <a:bodyPr>
            <a:noAutofit/>
          </a:bodyPr>
          <a:lstStyle/>
          <a:p>
            <a:r>
              <a:rPr lang="it-IT" sz="4000" dirty="0" smtClean="0">
                <a:solidFill>
                  <a:schemeClr val="tx1"/>
                </a:solidFill>
              </a:rPr>
              <a:t>LA STORIA DEL BATTISTERO:</a:t>
            </a:r>
            <a:endParaRPr lang="it-IT" sz="4000" dirty="0">
              <a:solidFill>
                <a:schemeClr val="tx1"/>
              </a:solidFill>
            </a:endParaRPr>
          </a:p>
        </p:txBody>
      </p:sp>
      <p:sp>
        <p:nvSpPr>
          <p:cNvPr id="3" name="Segnaposto contenuto 2"/>
          <p:cNvSpPr>
            <a:spLocks noGrp="1"/>
          </p:cNvSpPr>
          <p:nvPr>
            <p:ph idx="1"/>
          </p:nvPr>
        </p:nvSpPr>
        <p:spPr/>
        <p:txBody>
          <a:bodyPr>
            <a:normAutofit fontScale="92500" lnSpcReduction="10000"/>
          </a:bodyPr>
          <a:lstStyle/>
          <a:p>
            <a:pPr marL="0" indent="0">
              <a:buNone/>
            </a:pPr>
            <a:r>
              <a:rPr lang="it-IT" sz="2200" dirty="0" smtClean="0">
                <a:solidFill>
                  <a:schemeClr val="tx1"/>
                </a:solidFill>
              </a:rPr>
              <a:t>Il Battistero di San Giovanni (Roma) fu costruito nel IV secolo per volere dell’Imperatore Costantino, sopra un impianto termale. La struttura presentava una pianta ottagonale con colonne angolari. Nel corso dei secoli successivi la struttura ha subito delle modifiche e delle aggiunte, fino alla costruzione di una nuova porta d’ingresso (Piazza San Giovanni) nel XVI secolo.</a:t>
            </a:r>
          </a:p>
          <a:p>
            <a:endParaRPr lang="it-IT" sz="2200" dirty="0">
              <a:solidFill>
                <a:schemeClr val="tx1"/>
              </a:solidFill>
            </a:endParaRPr>
          </a:p>
          <a:p>
            <a:r>
              <a:rPr lang="it-IT" sz="2800" dirty="0" smtClean="0">
                <a:solidFill>
                  <a:schemeClr val="tx1"/>
                </a:solidFill>
              </a:rPr>
              <a:t>L’INGRESSO E L’ATRIO</a:t>
            </a:r>
          </a:p>
          <a:p>
            <a:pPr marL="0" indent="0">
              <a:buNone/>
            </a:pPr>
            <a:r>
              <a:rPr lang="it-IT" sz="2200" dirty="0" smtClean="0">
                <a:solidFill>
                  <a:schemeClr val="tx1"/>
                </a:solidFill>
              </a:rPr>
              <a:t>Nel V secolo l’ingresso del Battistero era rivolto a sud, era decorato da due colonne di porfido e, una volta entrati, si era accolti dal musivo atrio. L’ampio ingresso invitava all’entrata e al battesimo. L’atrio è composto da due absidiole musive, una di destra e una di sinistra, raffiguranti vari santi e dei </a:t>
            </a:r>
            <a:r>
              <a:rPr lang="it-IT" sz="2200" dirty="0">
                <a:solidFill>
                  <a:schemeClr val="tx1"/>
                </a:solidFill>
              </a:rPr>
              <a:t>s</a:t>
            </a:r>
            <a:r>
              <a:rPr lang="it-IT" sz="2200" dirty="0" smtClean="0">
                <a:solidFill>
                  <a:schemeClr val="tx1"/>
                </a:solidFill>
              </a:rPr>
              <a:t>imboli  cristiani (colombe, agnello…). Anche le pareti erano colme di splendidi mosaici creati con la tecnica dell’opus </a:t>
            </a:r>
            <a:r>
              <a:rPr lang="it-IT" sz="2200" dirty="0" err="1" smtClean="0">
                <a:solidFill>
                  <a:schemeClr val="tx1"/>
                </a:solidFill>
              </a:rPr>
              <a:t>sectile</a:t>
            </a:r>
            <a:r>
              <a:rPr lang="it-IT" sz="2200" dirty="0" smtClean="0">
                <a:solidFill>
                  <a:schemeClr val="tx1"/>
                </a:solidFill>
              </a:rPr>
              <a:t>, ma questi, in seguito, furono coperti.</a:t>
            </a:r>
          </a:p>
          <a:p>
            <a:pPr marL="0" indent="0">
              <a:buNone/>
            </a:pPr>
            <a:endParaRPr lang="it-IT" dirty="0" smtClean="0">
              <a:solidFill>
                <a:schemeClr val="tx1">
                  <a:lumMod val="95000"/>
                </a:schemeClr>
              </a:solidFill>
            </a:endParaRPr>
          </a:p>
        </p:txBody>
      </p:sp>
    </p:spTree>
    <p:extLst>
      <p:ext uri="{BB962C8B-B14F-4D97-AF65-F5344CB8AC3E}">
        <p14:creationId xmlns:p14="http://schemas.microsoft.com/office/powerpoint/2010/main" val="812925537"/>
      </p:ext>
    </p:extLst>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24744"/>
            <a:ext cx="8316416" cy="5449773"/>
          </a:xfrm>
          <a:prstGeom prst="rect">
            <a:avLst/>
          </a:prstGeom>
        </p:spPr>
      </p:pic>
      <p:sp>
        <p:nvSpPr>
          <p:cNvPr id="4" name="CasellaDiTesto 3"/>
          <p:cNvSpPr txBox="1"/>
          <p:nvPr/>
        </p:nvSpPr>
        <p:spPr>
          <a:xfrm>
            <a:off x="355184" y="4154"/>
            <a:ext cx="8208912" cy="1200329"/>
          </a:xfrm>
          <a:prstGeom prst="rect">
            <a:avLst/>
          </a:prstGeom>
          <a:noFill/>
        </p:spPr>
        <p:txBody>
          <a:bodyPr wrap="square" rtlCol="0">
            <a:spAutoFit/>
          </a:bodyPr>
          <a:lstStyle/>
          <a:p>
            <a:r>
              <a:rPr lang="it-IT" sz="3600" dirty="0" smtClean="0"/>
              <a:t>LE DUE ABSIDIOLE DELL’INGRESSO DEL V SECOLO</a:t>
            </a:r>
            <a:endParaRPr lang="it-IT" sz="3600" dirty="0"/>
          </a:p>
        </p:txBody>
      </p:sp>
    </p:spTree>
    <p:extLst>
      <p:ext uri="{BB962C8B-B14F-4D97-AF65-F5344CB8AC3E}">
        <p14:creationId xmlns:p14="http://schemas.microsoft.com/office/powerpoint/2010/main" val="12100190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9752" y="404664"/>
            <a:ext cx="4570284" cy="6119934"/>
          </a:xfrm>
        </p:spPr>
      </p:pic>
    </p:spTree>
    <p:extLst>
      <p:ext uri="{BB962C8B-B14F-4D97-AF65-F5344CB8AC3E}">
        <p14:creationId xmlns:p14="http://schemas.microsoft.com/office/powerpoint/2010/main" val="200619879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76672"/>
            <a:ext cx="8229600" cy="5649491"/>
          </a:xfrm>
        </p:spPr>
        <p:txBody>
          <a:bodyPr>
            <a:normAutofit/>
          </a:bodyPr>
          <a:lstStyle/>
          <a:p>
            <a:r>
              <a:rPr lang="it-IT" sz="2600" dirty="0" smtClean="0">
                <a:solidFill>
                  <a:schemeClr val="tx1"/>
                </a:solidFill>
              </a:rPr>
              <a:t>LA VASCA BATTESIMALE</a:t>
            </a:r>
          </a:p>
          <a:p>
            <a:pPr marL="0" indent="0">
              <a:buNone/>
            </a:pPr>
            <a:r>
              <a:rPr lang="it-IT" sz="2000" dirty="0" smtClean="0">
                <a:solidFill>
                  <a:schemeClr val="tx1"/>
                </a:solidFill>
              </a:rPr>
              <a:t>Come abbiamo già detto, il battistero fu costruito su un impianto termico.</a:t>
            </a:r>
          </a:p>
          <a:p>
            <a:pPr marL="0" indent="0">
              <a:buNone/>
            </a:pPr>
            <a:r>
              <a:rPr lang="it-IT" sz="2000" dirty="0" smtClean="0">
                <a:solidFill>
                  <a:schemeClr val="tx1"/>
                </a:solidFill>
              </a:rPr>
              <a:t>I mattoni sui quali scorreva l’acqua, in questo modo, erano riscaldati dai forni a legna sotterranei.</a:t>
            </a:r>
          </a:p>
          <a:p>
            <a:pPr marL="0" indent="0">
              <a:buNone/>
            </a:pPr>
            <a:r>
              <a:rPr lang="it-IT" sz="2000" dirty="0" smtClean="0">
                <a:solidFill>
                  <a:schemeClr val="tx1"/>
                </a:solidFill>
              </a:rPr>
              <a:t>La vasca battesimale era riempita da fontane d’argento a forma di cervo (l’acqua usciva dalla bocca).</a:t>
            </a:r>
          </a:p>
          <a:p>
            <a:pPr marL="0" indent="0">
              <a:buNone/>
            </a:pPr>
            <a:r>
              <a:rPr lang="it-IT" sz="2000" dirty="0" smtClean="0">
                <a:solidFill>
                  <a:schemeClr val="tx1"/>
                </a:solidFill>
              </a:rPr>
              <a:t>In seguito,  durante un restauro voluto da Papa Paolo VI nel 1967,  per ricordare le fontane, furono posizionate (nell’area della vasca) due statue di cervi che bevono alla sorgente. Queste richiamano alla liturgia cristiana, che dice: «Come la cerva anela ai fonti delle acque, così l’anima mia anela te, o Dio»; mentre la posizione dei cervi indica che nel battesimo l’anima trova la sorgente dalla quale dissetarsi.</a:t>
            </a:r>
            <a:endParaRPr lang="it-IT" sz="2000" dirty="0">
              <a:solidFill>
                <a:schemeClr val="tx1"/>
              </a:solidFill>
            </a:endParaRP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4941168"/>
            <a:ext cx="2820000" cy="1692000"/>
          </a:xfrm>
          <a:prstGeom prst="rect">
            <a:avLst/>
          </a:prstGeom>
        </p:spPr>
      </p:pic>
    </p:spTree>
    <p:extLst>
      <p:ext uri="{BB962C8B-B14F-4D97-AF65-F5344CB8AC3E}">
        <p14:creationId xmlns:p14="http://schemas.microsoft.com/office/powerpoint/2010/main" val="2727352707"/>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504" y="836712"/>
            <a:ext cx="9036496" cy="706090"/>
          </a:xfrm>
        </p:spPr>
        <p:txBody>
          <a:bodyPr>
            <a:noAutofit/>
          </a:bodyPr>
          <a:lstStyle/>
          <a:p>
            <a:r>
              <a:rPr lang="it-IT" sz="4400" dirty="0" smtClean="0"/>
              <a:t>CARATTERISTICHE,QUALCOSA IN PIU’:</a:t>
            </a:r>
            <a:endParaRPr lang="it-IT" sz="4400" dirty="0"/>
          </a:p>
        </p:txBody>
      </p:sp>
      <p:sp>
        <p:nvSpPr>
          <p:cNvPr id="3" name="Segnaposto contenuto 2"/>
          <p:cNvSpPr>
            <a:spLocks noGrp="1"/>
          </p:cNvSpPr>
          <p:nvPr>
            <p:ph idx="1"/>
          </p:nvPr>
        </p:nvSpPr>
        <p:spPr>
          <a:xfrm>
            <a:off x="406365" y="1628800"/>
            <a:ext cx="8229600" cy="2304256"/>
          </a:xfrm>
        </p:spPr>
        <p:txBody>
          <a:bodyPr/>
          <a:lstStyle/>
          <a:p>
            <a:r>
              <a:rPr lang="it-IT" sz="2600" dirty="0" smtClean="0">
                <a:solidFill>
                  <a:schemeClr val="tx1"/>
                </a:solidFill>
              </a:rPr>
              <a:t>LE COLONNE</a:t>
            </a:r>
          </a:p>
          <a:p>
            <a:pPr marL="0" indent="0">
              <a:buNone/>
            </a:pPr>
            <a:r>
              <a:rPr lang="it-IT" sz="2000" dirty="0" smtClean="0">
                <a:solidFill>
                  <a:schemeClr val="tx1"/>
                </a:solidFill>
              </a:rPr>
              <a:t>Attorno alla vasca battesimale possiamo trovare un colonnato circolare composto da otto colonne. Queste erano state costruite con un ordine speciale, l’ordine composito, con le caratteristiche dell’ordine ionico e con quelle di quello corinzio.</a:t>
            </a:r>
          </a:p>
          <a:p>
            <a:pPr marL="0" indent="0">
              <a:buNone/>
            </a:pPr>
            <a:endParaRPr lang="it-IT" dirty="0"/>
          </a:p>
          <a:p>
            <a:pPr marL="0" indent="0">
              <a:buNone/>
            </a:pPr>
            <a:endParaRPr lang="it-IT" dirty="0" smtClean="0"/>
          </a:p>
          <a:p>
            <a:pPr marL="0" indent="0">
              <a:buNone/>
            </a:pPr>
            <a:endParaRPr lang="it-IT" dirty="0"/>
          </a:p>
          <a:p>
            <a:pPr marL="0" indent="0">
              <a:buNone/>
            </a:pPr>
            <a:endParaRPr lang="it-IT" dirty="0" smtClean="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573" y="3429000"/>
            <a:ext cx="8036392" cy="3222856"/>
          </a:xfrm>
          <a:prstGeom prst="rect">
            <a:avLst/>
          </a:prstGeom>
        </p:spPr>
      </p:pic>
    </p:spTree>
    <p:extLst>
      <p:ext uri="{BB962C8B-B14F-4D97-AF65-F5344CB8AC3E}">
        <p14:creationId xmlns:p14="http://schemas.microsoft.com/office/powerpoint/2010/main" val="9644307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Intreccio">
  <a:themeElements>
    <a:clrScheme name="Intreccio">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Luna">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reccio">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346</TotalTime>
  <Words>529</Words>
  <Application>Microsoft Office PowerPoint</Application>
  <PresentationFormat>Presentazione su schermo (4:3)</PresentationFormat>
  <Paragraphs>42</Paragraphs>
  <Slides>14</Slides>
  <Notes>0</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Intreccio</vt:lpstr>
      <vt:lpstr>LA MIA RICERCA SU  IL BATTISTERO DI SAN GIOVANNI</vt:lpstr>
      <vt:lpstr>Presentazione standard di PowerPoint</vt:lpstr>
      <vt:lpstr>Presentazione standard di PowerPoint</vt:lpstr>
      <vt:lpstr>Presentazione standard di PowerPoint</vt:lpstr>
      <vt:lpstr>LA STORIA DEL BATTISTERO:</vt:lpstr>
      <vt:lpstr>Presentazione standard di PowerPoint</vt:lpstr>
      <vt:lpstr>Presentazione standard di PowerPoint</vt:lpstr>
      <vt:lpstr>Presentazione standard di PowerPoint</vt:lpstr>
      <vt:lpstr>CARATTERISTICHE,QUALCOSA IN PIU’:</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MIA RICERCASU  IL BATTISTERO DI SAN GIOVANNI</dc:title>
  <dc:creator>VittoUgo</dc:creator>
  <cp:lastModifiedBy>Lenovo</cp:lastModifiedBy>
  <cp:revision>31</cp:revision>
  <dcterms:created xsi:type="dcterms:W3CDTF">2014-05-04T11:36:47Z</dcterms:created>
  <dcterms:modified xsi:type="dcterms:W3CDTF">2014-05-06T16:42:21Z</dcterms:modified>
</cp:coreProperties>
</file>